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160A2-8E9C-4548-99BC-152092F5C330}" v="1" dt="2023-01-11T17:12:39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94694"/>
  </p:normalViewPr>
  <p:slideViewPr>
    <p:cSldViewPr>
      <p:cViewPr varScale="1">
        <p:scale>
          <a:sx n="119" d="100"/>
          <a:sy n="119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Michelle M S" userId="101b8746-3552-45ac-9b9c-a800fb9d3994" providerId="ADAL" clId="{8BF160A2-8E9C-4548-99BC-152092F5C330}"/>
    <pc:docChg chg="undo custSel modSld">
      <pc:chgData name="Moore, Michelle M S" userId="101b8746-3552-45ac-9b9c-a800fb9d3994" providerId="ADAL" clId="{8BF160A2-8E9C-4548-99BC-152092F5C330}" dt="2023-01-11T18:31:22.526" v="300" actId="20577"/>
      <pc:docMkLst>
        <pc:docMk/>
      </pc:docMkLst>
      <pc:sldChg chg="modSp mod">
        <pc:chgData name="Moore, Michelle M S" userId="101b8746-3552-45ac-9b9c-a800fb9d3994" providerId="ADAL" clId="{8BF160A2-8E9C-4548-99BC-152092F5C330}" dt="2023-01-11T18:31:22.526" v="300" actId="20577"/>
        <pc:sldMkLst>
          <pc:docMk/>
          <pc:sldMk cId="1349592460" sldId="256"/>
        </pc:sldMkLst>
        <pc:spChg chg="mod">
          <ac:chgData name="Moore, Michelle M S" userId="101b8746-3552-45ac-9b9c-a800fb9d3994" providerId="ADAL" clId="{8BF160A2-8E9C-4548-99BC-152092F5C330}" dt="2023-01-11T18:31:22.526" v="300" actId="20577"/>
          <ac:spMkLst>
            <pc:docMk/>
            <pc:sldMk cId="1349592460" sldId="256"/>
            <ac:spMk id="2" creationId="{00000000-0000-0000-0000-000000000000}"/>
          </ac:spMkLst>
        </pc:spChg>
      </pc:sldChg>
      <pc:sldChg chg="modSp mod">
        <pc:chgData name="Moore, Michelle M S" userId="101b8746-3552-45ac-9b9c-a800fb9d3994" providerId="ADAL" clId="{8BF160A2-8E9C-4548-99BC-152092F5C330}" dt="2023-01-11T17:03:01.536" v="68" actId="1076"/>
        <pc:sldMkLst>
          <pc:docMk/>
          <pc:sldMk cId="1913970072" sldId="257"/>
        </pc:sldMkLst>
        <pc:spChg chg="mod">
          <ac:chgData name="Moore, Michelle M S" userId="101b8746-3552-45ac-9b9c-a800fb9d3994" providerId="ADAL" clId="{8BF160A2-8E9C-4548-99BC-152092F5C330}" dt="2023-01-11T17:01:18.570" v="59" actId="1076"/>
          <ac:spMkLst>
            <pc:docMk/>
            <pc:sldMk cId="1913970072" sldId="257"/>
            <ac:spMk id="2" creationId="{00000000-0000-0000-0000-000000000000}"/>
          </ac:spMkLst>
        </pc:spChg>
        <pc:spChg chg="mod">
          <ac:chgData name="Moore, Michelle M S" userId="101b8746-3552-45ac-9b9c-a800fb9d3994" providerId="ADAL" clId="{8BF160A2-8E9C-4548-99BC-152092F5C330}" dt="2023-01-11T17:03:01.536" v="68" actId="1076"/>
          <ac:spMkLst>
            <pc:docMk/>
            <pc:sldMk cId="1913970072" sldId="257"/>
            <ac:spMk id="3" creationId="{00000000-0000-0000-0000-000000000000}"/>
          </ac:spMkLst>
        </pc:spChg>
      </pc:sldChg>
      <pc:sldChg chg="modSp mod">
        <pc:chgData name="Moore, Michelle M S" userId="101b8746-3552-45ac-9b9c-a800fb9d3994" providerId="ADAL" clId="{8BF160A2-8E9C-4548-99BC-152092F5C330}" dt="2023-01-11T17:19:19.714" v="245" actId="20577"/>
        <pc:sldMkLst>
          <pc:docMk/>
          <pc:sldMk cId="764543637" sldId="259"/>
        </pc:sldMkLst>
        <pc:spChg chg="mod">
          <ac:chgData name="Moore, Michelle M S" userId="101b8746-3552-45ac-9b9c-a800fb9d3994" providerId="ADAL" clId="{8BF160A2-8E9C-4548-99BC-152092F5C330}" dt="2023-01-11T17:03:25.840" v="69" actId="1076"/>
          <ac:spMkLst>
            <pc:docMk/>
            <pc:sldMk cId="764543637" sldId="259"/>
            <ac:spMk id="2" creationId="{00000000-0000-0000-0000-000000000000}"/>
          </ac:spMkLst>
        </pc:spChg>
        <pc:spChg chg="mod">
          <ac:chgData name="Moore, Michelle M S" userId="101b8746-3552-45ac-9b9c-a800fb9d3994" providerId="ADAL" clId="{8BF160A2-8E9C-4548-99BC-152092F5C330}" dt="2023-01-11T17:19:19.714" v="245" actId="20577"/>
          <ac:spMkLst>
            <pc:docMk/>
            <pc:sldMk cId="764543637" sldId="259"/>
            <ac:spMk id="3" creationId="{00000000-0000-0000-0000-000000000000}"/>
          </ac:spMkLst>
        </pc:spChg>
      </pc:sldChg>
      <pc:sldChg chg="modSp mod">
        <pc:chgData name="Moore, Michelle M S" userId="101b8746-3552-45ac-9b9c-a800fb9d3994" providerId="ADAL" clId="{8BF160A2-8E9C-4548-99BC-152092F5C330}" dt="2023-01-11T17:18:21.409" v="230" actId="20577"/>
        <pc:sldMkLst>
          <pc:docMk/>
          <pc:sldMk cId="2791979740" sldId="260"/>
        </pc:sldMkLst>
        <pc:spChg chg="mod">
          <ac:chgData name="Moore, Michelle M S" userId="101b8746-3552-45ac-9b9c-a800fb9d3994" providerId="ADAL" clId="{8BF160A2-8E9C-4548-99BC-152092F5C330}" dt="2023-01-11T17:01:51.075" v="62" actId="1076"/>
          <ac:spMkLst>
            <pc:docMk/>
            <pc:sldMk cId="2791979740" sldId="260"/>
            <ac:spMk id="2" creationId="{00000000-0000-0000-0000-000000000000}"/>
          </ac:spMkLst>
        </pc:spChg>
        <pc:spChg chg="mod">
          <ac:chgData name="Moore, Michelle M S" userId="101b8746-3552-45ac-9b9c-a800fb9d3994" providerId="ADAL" clId="{8BF160A2-8E9C-4548-99BC-152092F5C330}" dt="2023-01-11T17:18:21.409" v="230" actId="20577"/>
          <ac:spMkLst>
            <pc:docMk/>
            <pc:sldMk cId="2791979740" sldId="260"/>
            <ac:spMk id="3" creationId="{00000000-0000-0000-0000-000000000000}"/>
          </ac:spMkLst>
        </pc:spChg>
      </pc:sldChg>
      <pc:sldChg chg="modSp mod">
        <pc:chgData name="Moore, Michelle M S" userId="101b8746-3552-45ac-9b9c-a800fb9d3994" providerId="ADAL" clId="{8BF160A2-8E9C-4548-99BC-152092F5C330}" dt="2023-01-11T17:18:53.762" v="243" actId="20577"/>
        <pc:sldMkLst>
          <pc:docMk/>
          <pc:sldMk cId="3555755113" sldId="261"/>
        </pc:sldMkLst>
        <pc:spChg chg="mod">
          <ac:chgData name="Moore, Michelle M S" userId="101b8746-3552-45ac-9b9c-a800fb9d3994" providerId="ADAL" clId="{8BF160A2-8E9C-4548-99BC-152092F5C330}" dt="2023-01-11T17:18:53.762" v="243" actId="20577"/>
          <ac:spMkLst>
            <pc:docMk/>
            <pc:sldMk cId="3555755113" sldId="261"/>
            <ac:spMk id="3" creationId="{00000000-0000-0000-0000-000000000000}"/>
          </ac:spMkLst>
        </pc:spChg>
      </pc:sldChg>
      <pc:sldChg chg="modSp mod">
        <pc:chgData name="Moore, Michelle M S" userId="101b8746-3552-45ac-9b9c-a800fb9d3994" providerId="ADAL" clId="{8BF160A2-8E9C-4548-99BC-152092F5C330}" dt="2023-01-11T17:08:45.038" v="147" actId="20577"/>
        <pc:sldMkLst>
          <pc:docMk/>
          <pc:sldMk cId="4146554558" sldId="262"/>
        </pc:sldMkLst>
        <pc:spChg chg="mod">
          <ac:chgData name="Moore, Michelle M S" userId="101b8746-3552-45ac-9b9c-a800fb9d3994" providerId="ADAL" clId="{8BF160A2-8E9C-4548-99BC-152092F5C330}" dt="2023-01-11T17:08:45.038" v="147" actId="20577"/>
          <ac:spMkLst>
            <pc:docMk/>
            <pc:sldMk cId="4146554558" sldId="262"/>
            <ac:spMk id="3" creationId="{00000000-0000-0000-0000-000000000000}"/>
          </ac:spMkLst>
        </pc:spChg>
      </pc:sldChg>
      <pc:sldChg chg="modSp mod">
        <pc:chgData name="Moore, Michelle M S" userId="101b8746-3552-45ac-9b9c-a800fb9d3994" providerId="ADAL" clId="{8BF160A2-8E9C-4548-99BC-152092F5C330}" dt="2023-01-11T18:25:12.356" v="299" actId="20577"/>
        <pc:sldMkLst>
          <pc:docMk/>
          <pc:sldMk cId="1237584187" sldId="263"/>
        </pc:sldMkLst>
        <pc:spChg chg="mod">
          <ac:chgData name="Moore, Michelle M S" userId="101b8746-3552-45ac-9b9c-a800fb9d3994" providerId="ADAL" clId="{8BF160A2-8E9C-4548-99BC-152092F5C330}" dt="2023-01-11T18:25:12.356" v="299" actId="20577"/>
          <ac:spMkLst>
            <pc:docMk/>
            <pc:sldMk cId="1237584187" sldId="263"/>
            <ac:spMk id="3" creationId="{77D7B189-015D-7A74-B9A3-AF7F5F4DD6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399"/>
            <a:ext cx="10363200" cy="167640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103632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FAB634E-7F14-D447-8002-ABA8F1ABB6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5E6D73-CEAC-164B-A342-C26B5A763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15981" y="5612453"/>
            <a:ext cx="1303700" cy="90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095E08-9638-FC67-05F9-36E309914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689283"/>
            <a:ext cx="1777029" cy="919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3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A0FD15-FAC8-8C4B-9627-ECA77EE314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BB4A57-6E8D-37FC-2C65-5B17832C6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979678"/>
            <a:ext cx="3441359" cy="655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AA87CEA-4E2B-FD42-8B8C-6C76F3995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F31603-BADB-1D4F-8D33-DBF5C020D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C7BAB76-2990-C64F-9782-0C6C62DB8C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85535FD-3E7E-8347-8704-EDDE895206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C9B7853-0E93-BA42-B04B-BCAF2555F1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052" y="6019802"/>
            <a:ext cx="1738267" cy="6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A1AE31-C750-40F8-8FC3-81EF4326111E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8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5" y="5824646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AD0CEB-CF20-415D-939F-E02CE7A0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500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2001500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65985"/>
            <a:ext cx="9906000" cy="1820015"/>
          </a:xfrm>
        </p:spPr>
        <p:txBody>
          <a:bodyPr/>
          <a:lstStyle/>
          <a:p>
            <a:pPr algn="ctr"/>
            <a:r>
              <a:rPr lang="en-US" sz="5400" b="1" dirty="0">
                <a:cs typeface="Calibri" panose="020F0502020204030204" pitchFamily="34" charset="0"/>
              </a:rPr>
              <a:t>What Makes us Great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21B0B60-168C-8518-0D2F-FB9681052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28310"/>
            <a:ext cx="5066962" cy="2848490"/>
          </a:xfrm>
          <a:prstGeom prst="rect">
            <a:avLst/>
          </a:prstGeom>
        </p:spPr>
      </p:pic>
      <p:pic>
        <p:nvPicPr>
          <p:cNvPr id="6" name="Picture 5" descr="A person standing next to a large white board&#10;&#10;Description automatically generated with low confidence">
            <a:extLst>
              <a:ext uri="{FF2B5EF4-FFF2-40B4-BE49-F238E27FC236}">
                <a16:creationId xmlns:a16="http://schemas.microsoft.com/office/drawing/2014/main" id="{583E4B0C-9E8C-DFF2-ACDC-F49997295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7" r="5970" b="14261"/>
          <a:stretch/>
        </p:blipFill>
        <p:spPr>
          <a:xfrm>
            <a:off x="5970426" y="2028311"/>
            <a:ext cx="5158785" cy="284849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BCFA7D-C125-EAD3-F026-6591AD7C4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54801"/>
            <a:ext cx="3847581" cy="7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9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067800" cy="1447800"/>
          </a:xfrm>
        </p:spPr>
        <p:txBody>
          <a:bodyPr>
            <a:normAutofit/>
          </a:bodyPr>
          <a:lstStyle/>
          <a:p>
            <a:r>
              <a:rPr lang="en-US" sz="4400" dirty="0"/>
              <a:t>Leadership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43100"/>
            <a:ext cx="7232073" cy="2971800"/>
          </a:xfrm>
        </p:spPr>
        <p:txBody>
          <a:bodyPr>
            <a:normAutofit/>
          </a:bodyPr>
          <a:lstStyle/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Student Organizations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Pharmacy Leadership Certificate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 Entrepreneurial Program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Mentorship Programs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 Activities</a:t>
            </a:r>
          </a:p>
          <a:p>
            <a:pPr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2839793-5FBA-F4BC-0C22-79AA13813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57400"/>
            <a:ext cx="48459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02870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Excellence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063" y="1828800"/>
            <a:ext cx="10591800" cy="4495800"/>
          </a:xfrm>
        </p:spPr>
        <p:txBody>
          <a:bodyPr>
            <a:normAutofit/>
          </a:bodyPr>
          <a:lstStyle/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State-of-the-Art Practice Learning Center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Emphasizing Clinical Practice Skills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Specialization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Program -- 99% Placement Rate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Consistently High Residency Match Rate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Health Center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(UIHC)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Patient Care Experience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(steps away from College)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indoor, person, laying&#10;&#10;Description automatically generated">
            <a:extLst>
              <a:ext uri="{FF2B5EF4-FFF2-40B4-BE49-F238E27FC236}">
                <a16:creationId xmlns:a16="http://schemas.microsoft.com/office/drawing/2014/main" id="{EDD43782-DC72-9C64-EEAC-3F3DB7FBC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15926" r="28889" b="15926"/>
          <a:stretch/>
        </p:blipFill>
        <p:spPr>
          <a:xfrm rot="5400000">
            <a:off x="8291743" y="2060813"/>
            <a:ext cx="3515844" cy="28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4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248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Research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11049000" cy="3763108"/>
          </a:xfrm>
        </p:spPr>
        <p:txBody>
          <a:bodyPr>
            <a:normAutofit lnSpcReduction="10000"/>
          </a:bodyPr>
          <a:lstStyle/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Discovery, Drug Development,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Delivery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Grants and Contracts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Grew 17% in 2021-2022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 with Premiere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Campus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 of Dollars in Grants Annually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9578F9B-36E7-C2BD-C5BF-873AE43D1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8"/>
          <a:stretch/>
        </p:blipFill>
        <p:spPr>
          <a:xfrm>
            <a:off x="7620000" y="1676400"/>
            <a:ext cx="3581400" cy="36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5118"/>
            <a:ext cx="7924800" cy="1218882"/>
          </a:xfrm>
        </p:spPr>
        <p:txBody>
          <a:bodyPr>
            <a:normAutofit/>
          </a:bodyPr>
          <a:lstStyle/>
          <a:p>
            <a:r>
              <a:rPr lang="en-US" sz="4400" dirty="0"/>
              <a:t>UI Pharmaceuticals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10820400" cy="3657600"/>
          </a:xfrm>
        </p:spPr>
        <p:txBody>
          <a:bodyPr>
            <a:noAutofit/>
          </a:bodyPr>
          <a:lstStyle/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FDA-Registered, University-Affiliated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Development and </a:t>
            </a:r>
            <a:b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 Organization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 Partner with Biotech,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Government, and Universities</a:t>
            </a:r>
          </a:p>
          <a:p>
            <a:pPr marL="742950" lvl="1" indent="-28575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Running CDMO in the U.S.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(associated with a University)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wo people in a lab&#10;&#10;Description automatically generated with medium confidence">
            <a:extLst>
              <a:ext uri="{FF2B5EF4-FFF2-40B4-BE49-F238E27FC236}">
                <a16:creationId xmlns:a16="http://schemas.microsoft.com/office/drawing/2014/main" id="{85CEA8FB-E583-D887-41D9-04379736B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62200"/>
            <a:ext cx="4419707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1887200" cy="883004"/>
          </a:xfrm>
        </p:spPr>
        <p:txBody>
          <a:bodyPr>
            <a:normAutofit/>
          </a:bodyPr>
          <a:lstStyle/>
          <a:p>
            <a:r>
              <a:rPr lang="en-US" sz="4400" dirty="0"/>
              <a:t>Supportive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6553200" cy="2667000"/>
          </a:xfrm>
        </p:spPr>
        <p:txBody>
          <a:bodyPr>
            <a:normAutofit lnSpcReduction="10000"/>
          </a:bodyPr>
          <a:lstStyle/>
          <a:p>
            <a:pPr marL="742950" lvl="1" indent="-285750"/>
            <a: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are Celebrated</a:t>
            </a:r>
          </a:p>
          <a:p>
            <a:pPr marL="742950" lvl="1" indent="-285750"/>
            <a: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are Valued</a:t>
            </a:r>
          </a:p>
          <a:p>
            <a:pPr marL="742950" lvl="1" indent="-285750"/>
            <a: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Engaged Faculty</a:t>
            </a:r>
          </a:p>
          <a:p>
            <a:pPr marL="742950" lvl="1" indent="-285750"/>
            <a:r>
              <a:rPr lang="en-US" sz="32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Fosters the Importance of Community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523FFB-D548-20E6-76ED-BA5006C49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23314" r="8291"/>
          <a:stretch/>
        </p:blipFill>
        <p:spPr>
          <a:xfrm>
            <a:off x="6248400" y="1752600"/>
            <a:ext cx="5334000" cy="35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F5C0-5D85-757B-F189-347005D3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763000" cy="1371600"/>
          </a:xfrm>
        </p:spPr>
        <p:txBody>
          <a:bodyPr>
            <a:noAutofit/>
          </a:bodyPr>
          <a:lstStyle/>
          <a:p>
            <a:r>
              <a:rPr lang="en-US" sz="4400" dirty="0"/>
              <a:t>About our State-of-the-Art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B189-015D-7A74-B9A3-AF7F5F4D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1752600"/>
            <a:ext cx="8025063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Inclusivity Focused –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Elements of Universal Design (beyond ADA requirements) can be found throughout the building, including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built-in hearing loops, height-adjusted work surfaces and podiums, color-coded wayfinding, and evacuation chairs.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Focused –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Space for students to gather, collaborate,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and study </a:t>
            </a: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together (PODS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, team rooms, lobby area).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 Spaces –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Featuring 23 active learning centers and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collaborative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Flexible Classrooms –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Conducive to student-led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Graduate Student Space –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To collaborate outside their research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labs, including dedicated office space and team rooms.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 Size -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228,000 sq. ft.</a:t>
            </a:r>
          </a:p>
        </p:txBody>
      </p:sp>
      <p:pic>
        <p:nvPicPr>
          <p:cNvPr id="5" name="Picture 4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9340B500-44A7-8C6C-B94F-D484D2164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50492"/>
            <a:ext cx="3605784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4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9">
      <a:dk1>
        <a:srgbClr val="000000"/>
      </a:dk1>
      <a:lt1>
        <a:srgbClr val="FFFFFF"/>
      </a:lt1>
      <a:dk2>
        <a:srgbClr val="F5C201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416</TotalTime>
  <Words>268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Essential</vt:lpstr>
      <vt:lpstr>What Makes us Great</vt:lpstr>
      <vt:lpstr>Leadership Development</vt:lpstr>
      <vt:lpstr>Excellence in Education</vt:lpstr>
      <vt:lpstr>Research Institution</vt:lpstr>
      <vt:lpstr>UI Pharmaceuticals</vt:lpstr>
      <vt:lpstr>Supportive Culture</vt:lpstr>
      <vt:lpstr>About our State-of-the-Art Building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Gallagher, Kathleen</dc:creator>
  <cp:lastModifiedBy>Kelley, Barbara</cp:lastModifiedBy>
  <cp:revision>33</cp:revision>
  <cp:lastPrinted>2023-01-13T19:39:10Z</cp:lastPrinted>
  <dcterms:created xsi:type="dcterms:W3CDTF">2017-12-21T22:24:42Z</dcterms:created>
  <dcterms:modified xsi:type="dcterms:W3CDTF">2023-02-03T18:13:07Z</dcterms:modified>
</cp:coreProperties>
</file>